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23.03.2015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ERGENLİK DÖNEMİ</a:t>
            </a:r>
            <a:br>
              <a:rPr lang="tr-TR" dirty="0" smtClean="0"/>
            </a:br>
            <a:r>
              <a:rPr lang="tr-TR" dirty="0" smtClean="0"/>
              <a:t>(KIZ Öğrenciler)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Hazırlayan: </a:t>
            </a:r>
          </a:p>
          <a:p>
            <a:pPr algn="ctr"/>
            <a:r>
              <a:rPr lang="tr-TR" smtClean="0"/>
              <a:t>PSİKOLOJİK DANIŞMANLAR DERNEĞİ VAN ŞUBESİ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7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6213304"/>
          </a:xfrm>
        </p:spPr>
        <p:txBody>
          <a:bodyPr>
            <a:normAutofit/>
          </a:bodyPr>
          <a:lstStyle/>
          <a:p>
            <a:r>
              <a:rPr lang="tr-TR" dirty="0"/>
              <a:t>Ergenlik döneminin değişikliklerden biri de, hipofiz bezinin salgıları ile başlayan koltuk altı ve üreme organı bölgesindeki tüylenmedir.</a:t>
            </a:r>
          </a:p>
          <a:p>
            <a:r>
              <a:rPr lang="tr-TR" dirty="0"/>
              <a:t>Vücudun diğer bölümlerinin kol ve bacakların boyutunu yakalaması zaman alabilir.</a:t>
            </a:r>
          </a:p>
          <a:p>
            <a:r>
              <a:rPr lang="tr-TR" dirty="0"/>
              <a:t>Bu dönemde koltuk altı ve vücudun diğer yerlerinde ter bezleri çocukluk döneminden daha fazla çalışır</a:t>
            </a:r>
            <a:r>
              <a:rPr lang="tr-TR" dirty="0" smtClean="0"/>
              <a:t>.</a:t>
            </a:r>
          </a:p>
          <a:p>
            <a:r>
              <a:rPr lang="tr-TR" dirty="0"/>
              <a:t>Sık terleme sonucu ortaya çıkan kirlilik ve kokuyu önlemek için vücut temizliğine dikkat etmek gerekir.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506366" cy="24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2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55776" y="404664"/>
            <a:ext cx="6264696" cy="6069288"/>
          </a:xfrm>
        </p:spPr>
        <p:txBody>
          <a:bodyPr>
            <a:normAutofit/>
          </a:bodyPr>
          <a:lstStyle/>
          <a:p>
            <a:r>
              <a:rPr lang="tr-TR" sz="3600" dirty="0" smtClean="0"/>
              <a:t>Derideki </a:t>
            </a:r>
            <a:r>
              <a:rPr lang="tr-TR" sz="3600" dirty="0"/>
              <a:t>yağ bezlerinin fazla çalışması sonucu salgılanan yağlar, bez kanallarını tıkar ve yüzde siyah noktalar oluşturur. Yağ birikimi de </a:t>
            </a:r>
            <a:r>
              <a:rPr lang="tr-TR" sz="3600" u="sng" dirty="0"/>
              <a:t>ergenlik sivilcelerini </a:t>
            </a:r>
            <a:r>
              <a:rPr lang="tr-TR" sz="3600" dirty="0"/>
              <a:t>meydana getirir.</a:t>
            </a:r>
          </a:p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r>
              <a:rPr lang="tr-TR" dirty="0"/>
              <a:t>Yaklaşık her 28 günlük dönemde kadınların yumurtalıklardan bir yumurtacık, yumurtalık kanalına bırakılır.</a:t>
            </a:r>
          </a:p>
          <a:p>
            <a:r>
              <a:rPr lang="tr-TR" dirty="0"/>
              <a:t>Kadın üreme organı içinde yumurtlama için oluşan dokular aylık düzenli olarak vücuttan dışarı atılır. Bu olay adet kanaması şeklinde adlandırılır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10-16 </a:t>
            </a:r>
            <a:r>
              <a:rPr lang="tr-TR" dirty="0"/>
              <a:t>yaşları arasında başlar.</a:t>
            </a:r>
          </a:p>
          <a:p>
            <a:r>
              <a:rPr lang="tr-TR" dirty="0"/>
              <a:t>Bu kanama dönemi ortalama olarak 6 gün devam eder.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95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Kızlar bu sırada hassas ve sinirli olabilirler.</a:t>
            </a:r>
          </a:p>
          <a:p>
            <a:r>
              <a:rPr lang="tr-TR" dirty="0"/>
              <a:t>İlk yıllarda bu kanama düzensizdir.</a:t>
            </a:r>
          </a:p>
          <a:p>
            <a:r>
              <a:rPr lang="tr-TR" dirty="0"/>
              <a:t>Bir süre sonra  kanamalar düzene (28-35 günde bir) </a:t>
            </a:r>
            <a:r>
              <a:rPr lang="tr-TR" dirty="0" smtClean="0"/>
              <a:t>girecekti</a:t>
            </a:r>
            <a:endParaRPr lang="tr-TR" b="1" dirty="0" smtClean="0"/>
          </a:p>
          <a:p>
            <a:r>
              <a:rPr lang="tr-TR" b="1" dirty="0" smtClean="0"/>
              <a:t>Adet </a:t>
            </a:r>
            <a:r>
              <a:rPr lang="tr-TR" b="1" dirty="0"/>
              <a:t>döneminde hijyenik </a:t>
            </a:r>
            <a:r>
              <a:rPr lang="tr-TR" b="1" dirty="0" err="1"/>
              <a:t>ped</a:t>
            </a:r>
            <a:r>
              <a:rPr lang="tr-TR" b="1" dirty="0"/>
              <a:t> kullanılır.</a:t>
            </a:r>
            <a:endParaRPr lang="tr-TR" dirty="0"/>
          </a:p>
          <a:p>
            <a:r>
              <a:rPr lang="tr-TR" b="1" dirty="0"/>
              <a:t>Kullanılan her </a:t>
            </a:r>
            <a:r>
              <a:rPr lang="tr-TR" b="1" dirty="0" err="1"/>
              <a:t>pedin</a:t>
            </a:r>
            <a:r>
              <a:rPr lang="tr-TR" b="1" dirty="0"/>
              <a:t> 2-3 saat kadar süre geçtikten sonra mutlaka değiştirilmesi gereklidir!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72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27584" y="260648"/>
            <a:ext cx="7467600" cy="4873752"/>
          </a:xfrm>
        </p:spPr>
        <p:txBody>
          <a:bodyPr>
            <a:normAutofit/>
          </a:bodyPr>
          <a:lstStyle/>
          <a:p>
            <a:r>
              <a:rPr lang="tr-TR" b="1" dirty="0"/>
              <a:t>Adet kanamaları sırasında rahatsızlık ve ağrı duyma yaygındır. Bu ağrı, genellikle karnın alt kısmında olur.</a:t>
            </a:r>
            <a:endParaRPr lang="tr-TR" dirty="0"/>
          </a:p>
          <a:p>
            <a:r>
              <a:rPr lang="tr-TR" b="1" dirty="0"/>
              <a:t>Ağrı bazen sürekli bir sancı, bazen de bir ağırlık duygusu şeklinde olabilir.</a:t>
            </a:r>
            <a:endParaRPr lang="tr-TR" dirty="0"/>
          </a:p>
          <a:p>
            <a:r>
              <a:rPr lang="tr-TR" b="1" dirty="0"/>
              <a:t>Adet döneminde salgılanan bir madde (</a:t>
            </a:r>
            <a:r>
              <a:rPr lang="tr-TR" b="1" dirty="0" err="1"/>
              <a:t>prostaglandin</a:t>
            </a:r>
            <a:r>
              <a:rPr lang="tr-TR" b="1" dirty="0"/>
              <a:t>) karnımızda kasılmalara neden olur.</a:t>
            </a:r>
            <a:endParaRPr lang="tr-TR" dirty="0"/>
          </a:p>
          <a:p>
            <a:r>
              <a:rPr lang="tr-TR" b="1" dirty="0"/>
              <a:t>Bu kasılmalar sayesinde dokuların</a:t>
            </a:r>
            <a:endParaRPr lang="tr-TR" dirty="0"/>
          </a:p>
          <a:p>
            <a:r>
              <a:rPr lang="tr-TR" b="1" dirty="0"/>
              <a:t>dışarı atılması gerçekleşir.</a:t>
            </a:r>
            <a:endParaRPr lang="tr-TR" dirty="0"/>
          </a:p>
          <a:p>
            <a:r>
              <a:rPr lang="tr-TR" b="1" dirty="0"/>
              <a:t>Bu olay nedeni ile ağrı hissederiz. </a:t>
            </a:r>
            <a:endParaRPr lang="tr-TR" dirty="0"/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4067175" cy="196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9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7467600" cy="3981056"/>
          </a:xfrm>
        </p:spPr>
        <p:txBody>
          <a:bodyPr/>
          <a:lstStyle/>
          <a:p>
            <a:r>
              <a:rPr lang="tr-TR" dirty="0"/>
              <a:t>Egzersiz</a:t>
            </a:r>
          </a:p>
          <a:p>
            <a:r>
              <a:rPr lang="tr-TR" dirty="0"/>
              <a:t>Ilık duş</a:t>
            </a:r>
          </a:p>
          <a:p>
            <a:r>
              <a:rPr lang="tr-TR" dirty="0"/>
              <a:t>Ayaklara sıcak </a:t>
            </a:r>
            <a:r>
              <a:rPr lang="tr-TR" dirty="0" smtClean="0"/>
              <a:t>su torbası</a:t>
            </a:r>
            <a:endParaRPr lang="tr-TR" dirty="0"/>
          </a:p>
          <a:p>
            <a:r>
              <a:rPr lang="tr-TR" dirty="0"/>
              <a:t>Normal </a:t>
            </a:r>
            <a:r>
              <a:rPr lang="tr-TR" dirty="0" smtClean="0"/>
              <a:t>gündelik </a:t>
            </a:r>
          </a:p>
          <a:p>
            <a:pPr marL="0" indent="0">
              <a:buNone/>
            </a:pPr>
            <a:r>
              <a:rPr lang="tr-TR" dirty="0" smtClean="0"/>
              <a:t>etkinliklere devam</a:t>
            </a:r>
            <a:r>
              <a:rPr lang="tr-TR" dirty="0"/>
              <a:t> 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1560" y="764704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/>
              <a:t>KARIN AĞRISINA NE YAPABİLİRİZ?</a:t>
            </a:r>
            <a:endParaRPr lang="tr-TR" sz="4400" dirty="0"/>
          </a:p>
        </p:txBody>
      </p:sp>
      <p:pic>
        <p:nvPicPr>
          <p:cNvPr id="12292" name="Picture 4" descr="http://www.sagliklayasam.net/wp-content/uploads/2014/05/Adet-kanamalar%C4%B1-nas%C4%B1l-ol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95765"/>
            <a:ext cx="412626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YAŞLARA GÖRE FİZİKSEL DEĞİŞİM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400" dirty="0"/>
              <a:t>11-12 Yaş</a:t>
            </a:r>
          </a:p>
          <a:p>
            <a:r>
              <a:rPr lang="tr-TR" b="1" dirty="0"/>
              <a:t>Ön ergenlik başlar. Göğüsler çıkar, uçları belirginleşir.</a:t>
            </a:r>
            <a:endParaRPr lang="tr-TR" dirty="0"/>
          </a:p>
          <a:p>
            <a:r>
              <a:rPr lang="tr-TR" b="1" dirty="0"/>
              <a:t>Koltuk altınızda ve cinsel organınızın etrafında tüyler çıkmaya başlar</a:t>
            </a:r>
            <a:endParaRPr lang="tr-TR" dirty="0"/>
          </a:p>
          <a:p>
            <a:r>
              <a:rPr lang="tr-TR" b="1" dirty="0"/>
              <a:t>Kalçalarınız hafifçe genişler.</a:t>
            </a:r>
            <a:endParaRPr lang="tr-TR" dirty="0"/>
          </a:p>
          <a:p>
            <a:r>
              <a:rPr lang="tr-TR" b="1" dirty="0"/>
              <a:t>Aylık kanamalarınız başlayabilir.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41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4400" dirty="0"/>
              <a:t>13-14 Yaş</a:t>
            </a:r>
          </a:p>
          <a:p>
            <a:r>
              <a:rPr lang="tr-TR" b="1" dirty="0"/>
              <a:t>Bu yaşlarda aylık kanamalarınız düzene girer.</a:t>
            </a:r>
            <a:endParaRPr lang="tr-TR" dirty="0"/>
          </a:p>
          <a:p>
            <a:r>
              <a:rPr lang="tr-TR" b="1" dirty="0"/>
              <a:t>Boyunuz eskisi kadar hızlı uzamaz.</a:t>
            </a:r>
            <a:endParaRPr lang="tr-TR" dirty="0"/>
          </a:p>
          <a:p>
            <a:r>
              <a:rPr lang="tr-TR" b="1" dirty="0"/>
              <a:t>Tüyleriniz çoğalır ve göğüsleriniz gelişmelerini sürdürür.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32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BEDENİMİZDEKİ BU DEĞİŞİKLİKLERE NEDEN OLAN BAZI HORMONLARIMIZDIR…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u="sng" dirty="0"/>
              <a:t>A. Ergenliğin Başları (Buluğ)  </a:t>
            </a:r>
          </a:p>
          <a:p>
            <a:r>
              <a:rPr lang="tr-TR" b="1" dirty="0"/>
              <a:t>10-12 </a:t>
            </a:r>
            <a:r>
              <a:rPr lang="tr-TR" b="1" dirty="0" smtClean="0"/>
              <a:t>yaş </a:t>
            </a:r>
            <a:r>
              <a:rPr lang="tr-TR" b="1" dirty="0"/>
              <a:t>(kızlar)</a:t>
            </a:r>
            <a:endParaRPr lang="tr-TR" dirty="0"/>
          </a:p>
          <a:p>
            <a:r>
              <a:rPr lang="tr-TR" dirty="0"/>
              <a:t>12-14 yaş (erkekler) 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u="sng" dirty="0"/>
              <a:t>B. Ergenliğin Ortaları </a:t>
            </a:r>
            <a:endParaRPr lang="tr-TR" dirty="0"/>
          </a:p>
          <a:p>
            <a:r>
              <a:rPr lang="tr-TR" b="1" dirty="0"/>
              <a:t>13-16 yaş (kızlar)</a:t>
            </a:r>
            <a:endParaRPr lang="tr-TR" dirty="0"/>
          </a:p>
          <a:p>
            <a:r>
              <a:rPr lang="tr-TR" dirty="0"/>
              <a:t>15-17 yaş (erkekler) 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u="sng" dirty="0"/>
              <a:t>C. Ergenliğin Sonları </a:t>
            </a:r>
            <a:r>
              <a:rPr lang="tr-TR" dirty="0"/>
              <a:t> </a:t>
            </a:r>
          </a:p>
          <a:p>
            <a:r>
              <a:rPr lang="tr-TR" dirty="0"/>
              <a:t>16-21 yaş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8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BEDEN DEĞİŞİMİNE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TEPKİLER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/>
              <a:t>BEDENİNİN NASIL GÖRÜNDÜĞÜ</a:t>
            </a:r>
            <a:endParaRPr lang="tr-TR" dirty="0"/>
          </a:p>
          <a:p>
            <a:r>
              <a:rPr lang="tr-TR" b="1" dirty="0"/>
              <a:t>ERGEN İÇİN ÇOK ÖNEMLİDİR! </a:t>
            </a:r>
            <a:r>
              <a:rPr lang="tr-TR" dirty="0"/>
              <a:t> </a:t>
            </a:r>
            <a:br>
              <a:rPr lang="tr-TR" dirty="0"/>
            </a:br>
            <a:endParaRPr lang="tr-TR" dirty="0"/>
          </a:p>
          <a:p>
            <a:r>
              <a:rPr lang="tr-TR" dirty="0"/>
              <a:t>  Ergenlik döneminde fiziksel görünümle ilgili hassasiyet yüksektir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BEDENSEL GÖRÜNÜMLE  İLGİLİ  TEPKİLER HER ZAMAN GERÇEK DURUMLA ORANTILI OLMAZ!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38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566"/>
            <a:ext cx="7467600" cy="4873752"/>
          </a:xfrm>
        </p:spPr>
        <p:txBody>
          <a:bodyPr/>
          <a:lstStyle/>
          <a:p>
            <a:r>
              <a:rPr lang="tr-TR" sz="3200" dirty="0"/>
              <a:t>Ergenlik, çocuklukla yetişkinlik arasında kalan bir “ara dönemdir”.</a:t>
            </a:r>
          </a:p>
          <a:p>
            <a:r>
              <a:rPr lang="tr-TR" sz="3200" dirty="0"/>
              <a:t>Buluğ (ön ergenlik) ergenliğin başlarındaki gelişme dönemidir. </a:t>
            </a:r>
            <a:br>
              <a:rPr lang="tr-TR" sz="3200" dirty="0"/>
            </a:br>
            <a:endParaRPr lang="tr-TR" sz="3200" dirty="0"/>
          </a:p>
          <a:p>
            <a:r>
              <a:rPr lang="tr-TR" sz="3200" dirty="0"/>
              <a:t>Ergenlik, buluğla başlar ve bedenin büyümesinin sona ermesi ile biter.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565">
            <a:off x="3842938" y="4028847"/>
            <a:ext cx="411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Arkadaşlarının dış görünüşleri ile alay eden ergenlerin, kendi fiziksel kusurlarına çok duyarlı olduğu ve </a:t>
            </a:r>
            <a:r>
              <a:rPr lang="tr-TR" u="sng" dirty="0"/>
              <a:t>bu durumu kapatmak </a:t>
            </a:r>
            <a:r>
              <a:rPr lang="tr-TR" dirty="0"/>
              <a:t>için bu davranışları sergilediği görülmektedir</a:t>
            </a:r>
            <a:r>
              <a:rPr lang="tr-TR" dirty="0" smtClean="0"/>
              <a:t>.</a:t>
            </a:r>
          </a:p>
          <a:p>
            <a:r>
              <a:rPr lang="tr-TR" dirty="0"/>
              <a:t>Fiziki görünümünüzle ilgili siz ne kadar hassassanız, arkadaşlarınız da bir o kadar hassas!</a:t>
            </a:r>
          </a:p>
          <a:p>
            <a:r>
              <a:rPr lang="tr-TR" dirty="0"/>
              <a:t>Dış görünüşünüzle ilgili espri yapılmasından rahatsız oluyorsanız, siz de arkadaşlarınıza bu tarz espri ve şakalar yapmayın!</a:t>
            </a:r>
          </a:p>
          <a:p>
            <a:r>
              <a:rPr lang="tr-TR" dirty="0"/>
              <a:t>Dış görünümü ile ilgili isimler, lakaplar uydurmayın! Bu sizin için ne kadar kırıcı ise diğerleri için de o kadar kırıcı!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4990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Eğer vücut görünümünüzle ilgili kaygılarınız varsa, yalnız değilsiniz… Pek çok insan, modeller, aktörler veya aktrisler gibi görünmüyor.</a:t>
            </a:r>
          </a:p>
          <a:p>
            <a:r>
              <a:rPr lang="tr-TR" dirty="0"/>
              <a:t>Ama yine de normal ve güzeller...</a:t>
            </a:r>
          </a:p>
          <a:p>
            <a:r>
              <a:rPr lang="tr-TR" dirty="0"/>
              <a:t>Hepimiz modeller gibi görünmek zorunda değiliz! </a:t>
            </a:r>
            <a:br>
              <a:rPr lang="tr-TR" dirty="0"/>
            </a:br>
            <a:endParaRPr lang="tr-TR" dirty="0"/>
          </a:p>
          <a:p>
            <a:r>
              <a:rPr lang="tr-TR" dirty="0"/>
              <a:t>* Kimlik arayışı içine girilir.</a:t>
            </a:r>
          </a:p>
          <a:p>
            <a:r>
              <a:rPr lang="tr-TR" dirty="0"/>
              <a:t>* Bir gruba dahil olma ve arkadaşlık ilişkileri çok önemlidir.</a:t>
            </a:r>
          </a:p>
          <a:p>
            <a:r>
              <a:rPr lang="tr-TR" dirty="0"/>
              <a:t>* Yoğun bir duygusallık yaşanır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6263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DENGELİ VE UYUMLU İLKOKUL ÇOCUĞU GİDER,</a:t>
            </a:r>
            <a:endParaRPr lang="tr-TR" dirty="0"/>
          </a:p>
          <a:p>
            <a:r>
              <a:rPr lang="tr-TR" b="1" dirty="0"/>
              <a:t>YERİNE OLDUKÇA TEDİRGİN,</a:t>
            </a:r>
            <a:endParaRPr lang="tr-TR" dirty="0"/>
          </a:p>
          <a:p>
            <a:r>
              <a:rPr lang="tr-TR" b="1" dirty="0"/>
              <a:t>GÜÇ BEĞENEN VE</a:t>
            </a:r>
            <a:endParaRPr lang="tr-TR" dirty="0"/>
          </a:p>
          <a:p>
            <a:r>
              <a:rPr lang="tr-TR" b="1" dirty="0"/>
              <a:t>ÇABUK TEPKİ</a:t>
            </a:r>
            <a:endParaRPr lang="tr-TR" dirty="0"/>
          </a:p>
          <a:p>
            <a:r>
              <a:rPr lang="tr-TR" b="1" dirty="0"/>
              <a:t>GÖSTEREN BİR GENÇ GELİR</a:t>
            </a:r>
            <a:endParaRPr lang="tr-TR" dirty="0"/>
          </a:p>
          <a:p>
            <a:r>
              <a:rPr lang="tr-TR" b="1" dirty="0"/>
              <a:t>DUYGULAR HIZLA</a:t>
            </a:r>
            <a:endParaRPr lang="tr-TR" dirty="0"/>
          </a:p>
          <a:p>
            <a:r>
              <a:rPr lang="tr-TR" b="1" dirty="0"/>
              <a:t>İNİŞ ÇIKIŞ GÖSTERİR</a:t>
            </a:r>
            <a:endParaRPr lang="tr-TR" dirty="0"/>
          </a:p>
          <a:p>
            <a:r>
              <a:rPr lang="tr-TR" dirty="0"/>
              <a:t>Duygular hassaslaşır… </a:t>
            </a:r>
            <a:br>
              <a:rPr lang="tr-TR" dirty="0"/>
            </a:br>
            <a:endParaRPr lang="tr-TR" dirty="0"/>
          </a:p>
          <a:p>
            <a:r>
              <a:rPr lang="tr-TR" dirty="0"/>
              <a:t>GENÇ BİR AN ÖNCE</a:t>
            </a:r>
          </a:p>
          <a:p>
            <a:r>
              <a:rPr lang="tr-TR" dirty="0"/>
              <a:t>BÜYÜMEK İÇİN SABIRSIZLANIR  ANCAK ÇOCUKSU DAVRANIŞLARDAN DA SIYRILAMAZ.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16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Ergenlik dönemi yoğun çelişki ve zıt duyguların yaşandığı bir dönemdir.</a:t>
            </a:r>
          </a:p>
          <a:p>
            <a:r>
              <a:rPr lang="tr-TR" dirty="0"/>
              <a:t>Bir an çok keyifli iken, bir dakika sonra kendilerini çok sıkkın ve mutsuz hissedebilirler.</a:t>
            </a:r>
          </a:p>
          <a:p>
            <a:r>
              <a:rPr lang="tr-TR" dirty="0"/>
              <a:t>Bu zıt duygular bu dönemde normaldir. Bu duygular karşısında telaşa kapılmamalıyız.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488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Gayet normal 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Kişiye özel kalması gereken durumlara ihtiyaç duyulur.</a:t>
            </a:r>
            <a:endParaRPr lang="tr-TR" dirty="0"/>
          </a:p>
          <a:p>
            <a:r>
              <a:rPr lang="tr-TR" b="1" dirty="0"/>
              <a:t>Yeni şeyler deneme merakında artış olabilir.</a:t>
            </a:r>
            <a:endParaRPr lang="tr-TR" dirty="0"/>
          </a:p>
          <a:p>
            <a:r>
              <a:rPr lang="tr-TR" b="1" dirty="0"/>
              <a:t>Arkadaşlarına yönelme, arkadaşlarıyla daha çok vakit geçirme ve bir gruba dahil olma isteği artar.</a:t>
            </a:r>
            <a:endParaRPr lang="tr-TR" dirty="0"/>
          </a:p>
          <a:p>
            <a:r>
              <a:rPr lang="tr-TR" b="1" dirty="0"/>
              <a:t>Fark edilme ve takdir edilme isteğinde artış olur.</a:t>
            </a:r>
            <a:endParaRPr lang="tr-TR" dirty="0"/>
          </a:p>
          <a:p>
            <a:r>
              <a:rPr lang="tr-TR" b="1" dirty="0"/>
              <a:t>Kurallara karşı tepki düzeyi artabilir.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9611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Ergenler kendilerini, anne-babalarıyla ilgili çelişkili (birbirine zıt) duygular yaşarken bulabilirler.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/>
              <a:t>Her şeye karışıyorsunuz. Beni hiç anlamıyorsunuz.»</a:t>
            </a:r>
            <a:endParaRPr lang="tr-TR" dirty="0"/>
          </a:p>
          <a:p>
            <a:r>
              <a:rPr lang="tr-TR" b="1" dirty="0"/>
              <a:t>«Hem “büyüdün artık” diyerek sorumluluklarımı yerine getirmemi istiyorsunuz; hem de bir şey yapmak istediğimde “daha küçüksün” diyorsunuz.»</a:t>
            </a:r>
            <a:endParaRPr lang="tr-TR" dirty="0"/>
          </a:p>
          <a:p>
            <a:r>
              <a:rPr lang="tr-TR" dirty="0"/>
              <a:t>Herkes bu dönemde «anlaşılmadığından» şikayet eder. Ama bu durum geçicidir.</a:t>
            </a:r>
          </a:p>
          <a:p>
            <a:r>
              <a:rPr lang="tr-TR" dirty="0"/>
              <a:t>Sizin anne ve babanız da zamanında böyle şikayetlerde bulundu...</a:t>
            </a:r>
          </a:p>
          <a:p>
            <a:r>
              <a:rPr lang="tr-TR" dirty="0"/>
              <a:t>Genç ve çocukluk arasındaki bu belirsiz dönemde anne ve babanızın da size nasıl davranacağına karar verememesi çok normal. Bu durum onlar için de zor!</a:t>
            </a:r>
          </a:p>
          <a:p>
            <a:r>
              <a:rPr lang="tr-TR" dirty="0"/>
              <a:t>Zamanla sizin hareketleriniz de olgunlaşacak, aileniz de sizin büyüdüğünüzü kabul edecek ve bu şikayetleriniz bitecek.</a:t>
            </a:r>
          </a:p>
          <a:p>
            <a:r>
              <a:rPr lang="tr-TR" dirty="0"/>
              <a:t>Unutmayın! Zaman geçtikçe aileniz de size nasıl davranılması gerektiğini keşfedecek.</a:t>
            </a:r>
          </a:p>
          <a:p>
            <a:r>
              <a:rPr lang="tr-TR" dirty="0"/>
              <a:t>Vücutlar değişirken yeni duygular da ortaya çıkar.</a:t>
            </a:r>
          </a:p>
          <a:p>
            <a:r>
              <a:rPr lang="tr-TR" dirty="0"/>
              <a:t>Karşı cinsle ilgili farklı duygular hissetmeye başlanır.</a:t>
            </a:r>
          </a:p>
          <a:p>
            <a:r>
              <a:rPr lang="tr-TR" dirty="0"/>
              <a:t>Erkekler veya kızlar birbirlerini, birdenbire, daha önce olmadığı kadar ilginç bulmaya başlar.</a:t>
            </a:r>
          </a:p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860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617987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tr-TR" sz="4800" b="1" dirty="0"/>
              <a:t>ERGENLİK </a:t>
            </a:r>
            <a:r>
              <a:rPr lang="tr-TR" sz="4800" b="1" dirty="0" smtClean="0"/>
              <a:t>HER </a:t>
            </a:r>
            <a:r>
              <a:rPr lang="tr-TR" sz="4800" b="1" dirty="0"/>
              <a:t>ÇOCUKTA</a:t>
            </a:r>
            <a:endParaRPr lang="tr-TR" sz="4800" dirty="0"/>
          </a:p>
          <a:p>
            <a:pPr marL="0" indent="0">
              <a:buNone/>
            </a:pPr>
            <a:r>
              <a:rPr lang="tr-TR" sz="4800" b="1" dirty="0"/>
              <a:t>AYRI </a:t>
            </a:r>
            <a:r>
              <a:rPr lang="tr-TR" sz="4800" b="1" dirty="0" smtClean="0"/>
              <a:t>YAŞLARDA BAŞLAYABİLİR</a:t>
            </a:r>
            <a:r>
              <a:rPr lang="tr-TR" sz="4800" b="1" dirty="0"/>
              <a:t> !</a:t>
            </a:r>
            <a:endParaRPr lang="tr-TR" sz="4800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5449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5410944" cy="6213304"/>
          </a:xfrm>
        </p:spPr>
        <p:txBody>
          <a:bodyPr>
            <a:normAutofit/>
          </a:bodyPr>
          <a:lstStyle/>
          <a:p>
            <a:r>
              <a:rPr lang="tr-TR" sz="3200" dirty="0"/>
              <a:t>Ülkemizde ergenlik dönemi ortalama olarak </a:t>
            </a:r>
            <a:r>
              <a:rPr lang="tr-TR" sz="3200" u="sng" dirty="0"/>
              <a:t>kızlarda 10-12</a:t>
            </a:r>
            <a:r>
              <a:rPr lang="tr-TR" sz="3200" dirty="0"/>
              <a:t>, erkeklerde 12-14 yaşları arasında başlar.  </a:t>
            </a:r>
            <a:endParaRPr lang="tr-TR" sz="3200" dirty="0" smtClean="0"/>
          </a:p>
          <a:p>
            <a:r>
              <a:rPr lang="tr-TR" sz="3200" dirty="0"/>
              <a:t>Ergenlikteki fiziksel gelişme, kız ve erkek çocuklarda aynı zamanda ve aynı hızda olmaz</a:t>
            </a:r>
            <a:r>
              <a:rPr lang="tr-TR" sz="3200" dirty="0" smtClean="0"/>
              <a:t>.</a:t>
            </a:r>
          </a:p>
          <a:p>
            <a:r>
              <a:rPr lang="tr-TR" sz="3200" u="sng" dirty="0"/>
              <a:t>Kızlar ergenliğe daha erken girerler.</a:t>
            </a:r>
            <a:r>
              <a:rPr lang="tr-TR" sz="3200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352839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5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BÜYÜME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ÖZELLİKLE </a:t>
            </a:r>
            <a:r>
              <a:rPr lang="tr-TR" b="1" dirty="0"/>
              <a:t>11-16 YAŞLARINDA HIZLANIR.</a:t>
            </a:r>
            <a:r>
              <a:rPr lang="tr-TR" dirty="0"/>
              <a:t> </a:t>
            </a:r>
            <a:br>
              <a:rPr lang="tr-TR" dirty="0"/>
            </a:br>
            <a:endParaRPr lang="tr-TR" dirty="0"/>
          </a:p>
          <a:p>
            <a:pPr marL="0" indent="0">
              <a:buNone/>
            </a:pPr>
            <a:r>
              <a:rPr lang="tr-TR" b="1" dirty="0" smtClean="0"/>
              <a:t>DAHA </a:t>
            </a:r>
            <a:r>
              <a:rPr lang="tr-TR" b="1" dirty="0"/>
              <a:t>SONRA YAVAŞLAR.</a:t>
            </a:r>
            <a:r>
              <a:rPr lang="tr-TR" dirty="0"/>
              <a:t> </a:t>
            </a:r>
            <a:br>
              <a:rPr lang="tr-TR" dirty="0"/>
            </a:br>
            <a:endParaRPr lang="tr-TR" dirty="0"/>
          </a:p>
          <a:p>
            <a:pPr marL="0" indent="0">
              <a:buNone/>
            </a:pPr>
            <a:r>
              <a:rPr lang="tr-TR" b="1" dirty="0"/>
              <a:t>BÜYÜME 18-20 YAŞINA DEK </a:t>
            </a:r>
            <a:r>
              <a:rPr lang="tr-TR" b="1" dirty="0" smtClean="0"/>
              <a:t>SÜRER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4297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Ergenlik ve iştah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32040" y="1533524"/>
            <a:ext cx="3640832" cy="4873752"/>
          </a:xfrm>
        </p:spPr>
        <p:txBody>
          <a:bodyPr/>
          <a:lstStyle/>
          <a:p>
            <a:r>
              <a:rPr lang="tr-TR" dirty="0"/>
              <a:t>Ergenlik öncesi ergende </a:t>
            </a:r>
            <a:r>
              <a:rPr lang="tr-TR" u="sng" dirty="0"/>
              <a:t>iştah artışı</a:t>
            </a:r>
            <a:r>
              <a:rPr lang="tr-TR" dirty="0"/>
              <a:t> görülür. Çünkü bu dönemde boy hızla uzar ve bu durum enerji gerektirir.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33524"/>
            <a:ext cx="4248472" cy="463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4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50304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sz="3600" b="1" dirty="0" smtClean="0"/>
              <a:t>ERGENLERİN SAKARLIĞININ BAŞLICA</a:t>
            </a:r>
            <a:r>
              <a:rPr lang="tr-TR" sz="3600" dirty="0"/>
              <a:t> </a:t>
            </a:r>
            <a:r>
              <a:rPr lang="tr-TR" sz="3600" b="1" dirty="0" smtClean="0"/>
              <a:t>NEDENİ </a:t>
            </a:r>
            <a:r>
              <a:rPr lang="tr-TR" b="1" dirty="0"/>
              <a:t>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0" y="1478569"/>
            <a:ext cx="5346898" cy="4873752"/>
          </a:xfrm>
        </p:spPr>
        <p:txBody>
          <a:bodyPr>
            <a:normAutofit/>
          </a:bodyPr>
          <a:lstStyle/>
          <a:p>
            <a:r>
              <a:rPr lang="tr-TR" b="1" dirty="0"/>
              <a:t>HIZLI BÜYÜME VE UZAMA, KASLARIN UYGUN ŞEKİLDE ÇALIŞMASINI AKSATIR!</a:t>
            </a:r>
            <a:endParaRPr lang="tr-TR" dirty="0"/>
          </a:p>
          <a:p>
            <a:r>
              <a:rPr lang="tr-TR" dirty="0"/>
              <a:t>Kas ve kemikler aynı hızda ve zamanda gelişmediğinden bedenin kontrol edilmesi güç olur.</a:t>
            </a:r>
          </a:p>
          <a:p>
            <a:r>
              <a:rPr lang="tr-TR" dirty="0"/>
              <a:t>Büyümedeki çabukluk, vücut duruşuna etki eder.</a:t>
            </a:r>
          </a:p>
          <a:p>
            <a:r>
              <a:rPr lang="tr-TR" dirty="0"/>
              <a:t>Boyunun uzaması sonucu, kambur bir vücut duruşu ortaya çıkabilir.</a:t>
            </a:r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34898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ERGENLİK DÖNEMİNDE FİZİKSEL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DEĞİŞİMLER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Kız ve erkek çocukların beden yapısındaki gelişmeler ayrı ayrı incelenir. Çünkü gelişim kız ve erkeklerde farklıdır. </a:t>
            </a:r>
            <a:br>
              <a:rPr lang="tr-TR" dirty="0"/>
            </a:br>
            <a:endParaRPr lang="tr-TR" dirty="0"/>
          </a:p>
          <a:p>
            <a:r>
              <a:rPr lang="tr-TR" dirty="0"/>
              <a:t>Ergenliğe giriş yaşı 10-12 yaşları arasındadır.</a:t>
            </a:r>
          </a:p>
          <a:p>
            <a:r>
              <a:rPr lang="tr-TR" dirty="0"/>
              <a:t>16-18 yaşlarına kadar boy uzaması devam eder.</a:t>
            </a:r>
          </a:p>
          <a:p>
            <a:r>
              <a:rPr lang="tr-TR" dirty="0"/>
              <a:t>Kilo alımı söz konusudur.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509120"/>
            <a:ext cx="39719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21133" cy="4925144"/>
          </a:xfrm>
        </p:spPr>
        <p:txBody>
          <a:bodyPr>
            <a:normAutofit/>
          </a:bodyPr>
          <a:lstStyle/>
          <a:p>
            <a:r>
              <a:rPr lang="tr-TR" dirty="0"/>
              <a:t>Kızlarda ergenlik göğüslerin büyümesi ile başlar.</a:t>
            </a:r>
          </a:p>
          <a:p>
            <a:r>
              <a:rPr lang="tr-TR" dirty="0"/>
              <a:t>Kalçalar genişler, bel daralır.</a:t>
            </a:r>
          </a:p>
          <a:p>
            <a:r>
              <a:rPr lang="tr-TR" dirty="0"/>
              <a:t>Karın ve bacak bölgelerinde de yağ depolanmaya başlar.</a:t>
            </a:r>
          </a:p>
          <a:p>
            <a:r>
              <a:rPr lang="tr-TR" dirty="0"/>
              <a:t>Kollar, bacaklar, eller ve ayaklar vücudun geri kalan kısımlarına göre daha hızlı büyür. Bu organlar daha uzun olabilir.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1504"/>
            <a:ext cx="28590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9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705</Words>
  <Application>Microsoft Office PowerPoint</Application>
  <PresentationFormat>Ekran Gösterisi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Cumba</vt:lpstr>
      <vt:lpstr>ERGENLİK DÖNEMİ (KIZ Öğrenciler)</vt:lpstr>
      <vt:lpstr>PowerPoint Sunusu</vt:lpstr>
      <vt:lpstr>PowerPoint Sunusu</vt:lpstr>
      <vt:lpstr>PowerPoint Sunusu</vt:lpstr>
      <vt:lpstr>BÜYÜME </vt:lpstr>
      <vt:lpstr>Ergenlik ve iştah</vt:lpstr>
      <vt:lpstr>  ERGENLERİN SAKARLIĞININ BAŞLICA NEDENİ : </vt:lpstr>
      <vt:lpstr>ERGENLİK DÖNEMİNDE FİZİKSEL DEĞİŞİMLER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YAŞLARA GÖRE FİZİKSEL DEĞİŞİM</vt:lpstr>
      <vt:lpstr>PowerPoint Sunusu</vt:lpstr>
      <vt:lpstr>BEDENİMİZDEKİ BU DEĞİŞİKLİKLERE NEDEN OLAN BAZI HORMONLARIMIZDIR…</vt:lpstr>
      <vt:lpstr>BEDEN DEĞİŞİMİNE TEPKİLER</vt:lpstr>
      <vt:lpstr>PowerPoint Sunusu</vt:lpstr>
      <vt:lpstr>PowerPoint Sunusu</vt:lpstr>
      <vt:lpstr>PowerPoint Sunusu</vt:lpstr>
      <vt:lpstr>PowerPoint Sunusu</vt:lpstr>
      <vt:lpstr>Gayet normal !</vt:lpstr>
      <vt:lpstr>Ergenler kendilerini, anne-babalarıyla ilgili çelişkili (birbirine zıt) duygular yaşarken bulabilirler.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ERGENLİK DÖNEMİ (KIZ Öğrenciler)</dc:title>
  <dc:creator>CENGİZ</dc:creator>
  <cp:lastModifiedBy>VEYSEL</cp:lastModifiedBy>
  <cp:revision>5</cp:revision>
  <dcterms:created xsi:type="dcterms:W3CDTF">2014-12-10T20:36:19Z</dcterms:created>
  <dcterms:modified xsi:type="dcterms:W3CDTF">2015-03-23T05:13:48Z</dcterms:modified>
</cp:coreProperties>
</file>